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9"/>
  </p:normalViewPr>
  <p:slideViewPr>
    <p:cSldViewPr snapToGrid="0" snapToObjects="1">
      <p:cViewPr>
        <p:scale>
          <a:sx n="90" d="100"/>
          <a:sy n="90" d="100"/>
        </p:scale>
        <p:origin x="232" y="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1774B7-4D83-C946-B729-B47E86423572}" type="datetimeFigureOut">
              <a:rPr lang="en-US" smtClean="0"/>
              <a:t>5/15/17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B30F6A-6A8D-0044-A271-C25C50BD62E3}" type="slidenum">
              <a:rPr lang="en-US" smtClean="0"/>
              <a:t>‹#›</a:t>
            </a:fld>
            <a:endParaRPr lang="en-US"/>
          </a:p>
        </p:txBody>
      </p:sp>
    </p:spTree>
    <p:extLst>
      <p:ext uri="{BB962C8B-B14F-4D97-AF65-F5344CB8AC3E}">
        <p14:creationId xmlns:p14="http://schemas.microsoft.com/office/powerpoint/2010/main" val="323835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5/15/17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jpeg"/><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jpeg"/><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jpeg"/><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jpeg"/><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jpeg"/><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jpeg"/><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jpeg"/><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Quiet and Safe:</a:t>
            </a:r>
            <a:br>
              <a:rPr lang="en-US" dirty="0" smtClean="0"/>
            </a:br>
            <a:r>
              <a:rPr lang="en-US" dirty="0" smtClean="0"/>
              <a:t>Finding the Best Zip Code</a:t>
            </a:r>
            <a:endParaRPr lang="en-US" dirty="0"/>
          </a:p>
        </p:txBody>
      </p:sp>
      <p:sp>
        <p:nvSpPr>
          <p:cNvPr id="3" name="Subtitle 2"/>
          <p:cNvSpPr>
            <a:spLocks noGrp="1"/>
          </p:cNvSpPr>
          <p:nvPr>
            <p:ph type="subTitle" idx="1"/>
          </p:nvPr>
        </p:nvSpPr>
        <p:spPr/>
        <p:txBody>
          <a:bodyPr/>
          <a:lstStyle/>
          <a:p>
            <a:r>
              <a:rPr lang="en-US" dirty="0" smtClean="0"/>
              <a:t>By William Cole </a:t>
            </a:r>
            <a:endParaRPr lang="en-US" dirty="0"/>
          </a:p>
        </p:txBody>
      </p:sp>
    </p:spTree>
    <p:extLst>
      <p:ext uri="{BB962C8B-B14F-4D97-AF65-F5344CB8AC3E}">
        <p14:creationId xmlns:p14="http://schemas.microsoft.com/office/powerpoint/2010/main" val="526135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76000"/>
                  <a:satMod val="180000"/>
                </a:schemeClr>
                <a:schemeClr val="bg2">
                  <a:tint val="80000"/>
                  <a:satMod val="120000"/>
                  <a:lumMod val="180000"/>
                </a:schemeClr>
              </a:duotone>
            </a:blip>
            <a:stretch/>
          </a:blipFill>
          <a:ln>
            <a:noFill/>
          </a:ln>
          <a:effectLst/>
        </p:spPr>
      </p:sp>
      <p:grpSp>
        <p:nvGrpSpPr>
          <p:cNvPr id="12" name="Group 11"/>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3"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grpSp>
        <p:nvGrpSpPr>
          <p:cNvPr id="20" name="Group 19"/>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21"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2"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3"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4"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5"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6"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5" name="Picture Placeholder 4"/>
          <p:cNvPicPr>
            <a:picLocks noGrp="1" noChangeAspect="1"/>
          </p:cNvPicPr>
          <p:nvPr>
            <p:ph type="pic" idx="1"/>
          </p:nvPr>
        </p:nvPicPr>
        <p:blipFill>
          <a:blip r:embed="rId3">
            <a:extLst>
              <a:ext uri="{28A0092B-C50C-407E-A947-70E740481C1C}">
                <a14:useLocalDpi xmlns:a14="http://schemas.microsoft.com/office/drawing/2010/main" val="0"/>
              </a:ext>
            </a:extLst>
          </a:blip>
          <a:stretch>
            <a:fillRect/>
          </a:stretch>
        </p:blipFill>
        <p:spPr>
          <a:xfrm>
            <a:off x="796063" y="26204"/>
            <a:ext cx="11395937" cy="6831796"/>
          </a:xfrm>
          <a:custGeom>
            <a:avLst/>
            <a:gdLst>
              <a:gd name="connsiteX0" fmla="*/ 867942 w 11395934"/>
              <a:gd name="connsiteY0" fmla="*/ 0 h 6858000"/>
              <a:gd name="connsiteX1" fmla="*/ 1786638 w 11395934"/>
              <a:gd name="connsiteY1" fmla="*/ 0 h 6858000"/>
              <a:gd name="connsiteX2" fmla="*/ 11395934 w 11395934"/>
              <a:gd name="connsiteY2" fmla="*/ 0 h 6858000"/>
              <a:gd name="connsiteX3" fmla="*/ 11395934 w 11395934"/>
              <a:gd name="connsiteY3" fmla="*/ 6858000 h 6858000"/>
              <a:gd name="connsiteX4" fmla="*/ 1925619 w 11395934"/>
              <a:gd name="connsiteY4" fmla="*/ 6858000 h 6858000"/>
              <a:gd name="connsiteX5" fmla="*/ 1924311 w 11395934"/>
              <a:gd name="connsiteY5" fmla="*/ 6820097 h 6858000"/>
              <a:gd name="connsiteX6" fmla="*/ 1925076 w 11395934"/>
              <a:gd name="connsiteY6" fmla="*/ 6858000 h 6858000"/>
              <a:gd name="connsiteX7" fmla="*/ 1892647 w 11395934"/>
              <a:gd name="connsiteY7" fmla="*/ 6858000 h 6858000"/>
              <a:gd name="connsiteX8" fmla="*/ 0 w 11395934"/>
              <a:gd name="connsiteY8" fmla="*/ 5314276 h 6858000"/>
              <a:gd name="connsiteX9" fmla="*/ 867942 w 11395934"/>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95934" h="6858000">
                <a:moveTo>
                  <a:pt x="867942" y="0"/>
                </a:moveTo>
                <a:lnTo>
                  <a:pt x="1786638" y="0"/>
                </a:lnTo>
                <a:lnTo>
                  <a:pt x="11395934" y="0"/>
                </a:lnTo>
                <a:lnTo>
                  <a:pt x="11395934" y="6858000"/>
                </a:lnTo>
                <a:lnTo>
                  <a:pt x="1925619" y="6858000"/>
                </a:lnTo>
                <a:lnTo>
                  <a:pt x="1924311" y="6820097"/>
                </a:lnTo>
                <a:lnTo>
                  <a:pt x="1925076" y="6858000"/>
                </a:lnTo>
                <a:lnTo>
                  <a:pt x="1892647" y="6858000"/>
                </a:lnTo>
                <a:lnTo>
                  <a:pt x="0" y="5314276"/>
                </a:lnTo>
                <a:cubicBezTo>
                  <a:pt x="282142" y="3542851"/>
                  <a:pt x="585800" y="1771425"/>
                  <a:pt x="867942" y="0"/>
                </a:cubicBezTo>
                <a:close/>
              </a:path>
            </a:pathLst>
          </a:custGeom>
        </p:spPr>
      </p:pic>
      <p:sp>
        <p:nvSpPr>
          <p:cNvPr id="4" name="Text Placeholder 3"/>
          <p:cNvSpPr>
            <a:spLocks noGrp="1"/>
          </p:cNvSpPr>
          <p:nvPr>
            <p:ph type="body" sz="half" idx="2"/>
          </p:nvPr>
        </p:nvSpPr>
        <p:spPr>
          <a:xfrm>
            <a:off x="1484676" y="6117433"/>
            <a:ext cx="10018711" cy="493712"/>
          </a:xfrm>
        </p:spPr>
        <p:txBody>
          <a:bodyPr/>
          <a:lstStyle/>
          <a:p>
            <a:r>
              <a:rPr lang="en-US" dirty="0" smtClean="0"/>
              <a:t>Noise v Crime 2015 </a:t>
            </a:r>
            <a:endParaRPr lang="en-US" dirty="0"/>
          </a:p>
        </p:txBody>
      </p:sp>
    </p:spTree>
    <p:extLst>
      <p:ext uri="{BB962C8B-B14F-4D97-AF65-F5344CB8AC3E}">
        <p14:creationId xmlns:p14="http://schemas.microsoft.com/office/powerpoint/2010/main" val="1374511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76000"/>
                  <a:satMod val="180000"/>
                </a:schemeClr>
                <a:schemeClr val="bg2">
                  <a:tint val="80000"/>
                  <a:satMod val="120000"/>
                  <a:lumMod val="180000"/>
                </a:schemeClr>
              </a:duotone>
            </a:blip>
            <a:stretch/>
          </a:blipFill>
          <a:ln>
            <a:noFill/>
          </a:ln>
          <a:effectLst/>
        </p:spPr>
      </p:sp>
      <p:grpSp>
        <p:nvGrpSpPr>
          <p:cNvPr id="12" name="Group 11"/>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3"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grpSp>
        <p:nvGrpSpPr>
          <p:cNvPr id="20" name="Group 19"/>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21"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2"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3"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4"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5"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6"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5" name="Picture Placeholder 4"/>
          <p:cNvPicPr>
            <a:picLocks noGrp="1" noChangeAspect="1"/>
          </p:cNvPicPr>
          <p:nvPr>
            <p:ph type="pic" idx="1"/>
          </p:nvPr>
        </p:nvPicPr>
        <p:blipFill>
          <a:blip r:embed="rId3">
            <a:extLst>
              <a:ext uri="{28A0092B-C50C-407E-A947-70E740481C1C}">
                <a14:useLocalDpi xmlns:a14="http://schemas.microsoft.com/office/drawing/2010/main" val="0"/>
              </a:ext>
            </a:extLst>
          </a:blip>
          <a:stretch>
            <a:fillRect/>
          </a:stretch>
        </p:blipFill>
        <p:spPr>
          <a:xfrm>
            <a:off x="796062" y="26204"/>
            <a:ext cx="11395937" cy="6831796"/>
          </a:xfrm>
          <a:custGeom>
            <a:avLst/>
            <a:gdLst>
              <a:gd name="connsiteX0" fmla="*/ 867942 w 11395934"/>
              <a:gd name="connsiteY0" fmla="*/ 0 h 6858000"/>
              <a:gd name="connsiteX1" fmla="*/ 1786638 w 11395934"/>
              <a:gd name="connsiteY1" fmla="*/ 0 h 6858000"/>
              <a:gd name="connsiteX2" fmla="*/ 11395934 w 11395934"/>
              <a:gd name="connsiteY2" fmla="*/ 0 h 6858000"/>
              <a:gd name="connsiteX3" fmla="*/ 11395934 w 11395934"/>
              <a:gd name="connsiteY3" fmla="*/ 6858000 h 6858000"/>
              <a:gd name="connsiteX4" fmla="*/ 1925619 w 11395934"/>
              <a:gd name="connsiteY4" fmla="*/ 6858000 h 6858000"/>
              <a:gd name="connsiteX5" fmla="*/ 1924311 w 11395934"/>
              <a:gd name="connsiteY5" fmla="*/ 6820097 h 6858000"/>
              <a:gd name="connsiteX6" fmla="*/ 1925076 w 11395934"/>
              <a:gd name="connsiteY6" fmla="*/ 6858000 h 6858000"/>
              <a:gd name="connsiteX7" fmla="*/ 1892647 w 11395934"/>
              <a:gd name="connsiteY7" fmla="*/ 6858000 h 6858000"/>
              <a:gd name="connsiteX8" fmla="*/ 0 w 11395934"/>
              <a:gd name="connsiteY8" fmla="*/ 5314276 h 6858000"/>
              <a:gd name="connsiteX9" fmla="*/ 867942 w 11395934"/>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95934" h="6858000">
                <a:moveTo>
                  <a:pt x="867942" y="0"/>
                </a:moveTo>
                <a:lnTo>
                  <a:pt x="1786638" y="0"/>
                </a:lnTo>
                <a:lnTo>
                  <a:pt x="11395934" y="0"/>
                </a:lnTo>
                <a:lnTo>
                  <a:pt x="11395934" y="6858000"/>
                </a:lnTo>
                <a:lnTo>
                  <a:pt x="1925619" y="6858000"/>
                </a:lnTo>
                <a:lnTo>
                  <a:pt x="1924311" y="6820097"/>
                </a:lnTo>
                <a:lnTo>
                  <a:pt x="1925076" y="6858000"/>
                </a:lnTo>
                <a:lnTo>
                  <a:pt x="1892647" y="6858000"/>
                </a:lnTo>
                <a:lnTo>
                  <a:pt x="0" y="5314276"/>
                </a:lnTo>
                <a:cubicBezTo>
                  <a:pt x="282142" y="3542851"/>
                  <a:pt x="585800" y="1771425"/>
                  <a:pt x="867942" y="0"/>
                </a:cubicBezTo>
                <a:close/>
              </a:path>
            </a:pathLst>
          </a:custGeom>
        </p:spPr>
      </p:pic>
      <p:sp>
        <p:nvSpPr>
          <p:cNvPr id="4" name="Text Placeholder 3"/>
          <p:cNvSpPr>
            <a:spLocks noGrp="1"/>
          </p:cNvSpPr>
          <p:nvPr>
            <p:ph type="body" sz="half" idx="2"/>
          </p:nvPr>
        </p:nvSpPr>
        <p:spPr>
          <a:xfrm>
            <a:off x="1484676" y="6117433"/>
            <a:ext cx="10018711" cy="493712"/>
          </a:xfrm>
        </p:spPr>
        <p:txBody>
          <a:bodyPr/>
          <a:lstStyle/>
          <a:p>
            <a:r>
              <a:rPr lang="en-US" dirty="0" smtClean="0"/>
              <a:t>Noise v Crime 2016</a:t>
            </a:r>
            <a:endParaRPr lang="en-US" dirty="0"/>
          </a:p>
        </p:txBody>
      </p:sp>
    </p:spTree>
    <p:extLst>
      <p:ext uri="{BB962C8B-B14F-4D97-AF65-F5344CB8AC3E}">
        <p14:creationId xmlns:p14="http://schemas.microsoft.com/office/powerpoint/2010/main" val="1673238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76000"/>
                  <a:satMod val="180000"/>
                </a:schemeClr>
                <a:schemeClr val="bg2">
                  <a:tint val="80000"/>
                  <a:satMod val="120000"/>
                  <a:lumMod val="180000"/>
                </a:schemeClr>
              </a:duotone>
            </a:blip>
            <a:stretch/>
          </a:blipFill>
          <a:ln>
            <a:noFill/>
          </a:ln>
          <a:effectLst/>
        </p:spPr>
      </p:sp>
      <p:grpSp>
        <p:nvGrpSpPr>
          <p:cNvPr id="12" name="Group 11"/>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3"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grpSp>
        <p:nvGrpSpPr>
          <p:cNvPr id="20" name="Group 19"/>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21"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2"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3"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4"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5"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6"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5" name="Picture Placeholder 4"/>
          <p:cNvPicPr>
            <a:picLocks noGrp="1" noChangeAspect="1"/>
          </p:cNvPicPr>
          <p:nvPr>
            <p:ph type="pic" idx="1"/>
          </p:nvPr>
        </p:nvPicPr>
        <p:blipFill>
          <a:blip r:embed="rId3">
            <a:extLst>
              <a:ext uri="{28A0092B-C50C-407E-A947-70E740481C1C}">
                <a14:useLocalDpi xmlns:a14="http://schemas.microsoft.com/office/drawing/2010/main" val="0"/>
              </a:ext>
            </a:extLst>
          </a:blip>
          <a:stretch>
            <a:fillRect/>
          </a:stretch>
        </p:blipFill>
        <p:spPr>
          <a:xfrm>
            <a:off x="796063" y="26204"/>
            <a:ext cx="11395937" cy="6831796"/>
          </a:xfrm>
          <a:custGeom>
            <a:avLst/>
            <a:gdLst>
              <a:gd name="connsiteX0" fmla="*/ 867942 w 11395934"/>
              <a:gd name="connsiteY0" fmla="*/ 0 h 6858000"/>
              <a:gd name="connsiteX1" fmla="*/ 1786638 w 11395934"/>
              <a:gd name="connsiteY1" fmla="*/ 0 h 6858000"/>
              <a:gd name="connsiteX2" fmla="*/ 11395934 w 11395934"/>
              <a:gd name="connsiteY2" fmla="*/ 0 h 6858000"/>
              <a:gd name="connsiteX3" fmla="*/ 11395934 w 11395934"/>
              <a:gd name="connsiteY3" fmla="*/ 6858000 h 6858000"/>
              <a:gd name="connsiteX4" fmla="*/ 1925619 w 11395934"/>
              <a:gd name="connsiteY4" fmla="*/ 6858000 h 6858000"/>
              <a:gd name="connsiteX5" fmla="*/ 1924311 w 11395934"/>
              <a:gd name="connsiteY5" fmla="*/ 6820097 h 6858000"/>
              <a:gd name="connsiteX6" fmla="*/ 1925076 w 11395934"/>
              <a:gd name="connsiteY6" fmla="*/ 6858000 h 6858000"/>
              <a:gd name="connsiteX7" fmla="*/ 1892647 w 11395934"/>
              <a:gd name="connsiteY7" fmla="*/ 6858000 h 6858000"/>
              <a:gd name="connsiteX8" fmla="*/ 0 w 11395934"/>
              <a:gd name="connsiteY8" fmla="*/ 5314276 h 6858000"/>
              <a:gd name="connsiteX9" fmla="*/ 867942 w 11395934"/>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95934" h="6858000">
                <a:moveTo>
                  <a:pt x="867942" y="0"/>
                </a:moveTo>
                <a:lnTo>
                  <a:pt x="1786638" y="0"/>
                </a:lnTo>
                <a:lnTo>
                  <a:pt x="11395934" y="0"/>
                </a:lnTo>
                <a:lnTo>
                  <a:pt x="11395934" y="6858000"/>
                </a:lnTo>
                <a:lnTo>
                  <a:pt x="1925619" y="6858000"/>
                </a:lnTo>
                <a:lnTo>
                  <a:pt x="1924311" y="6820097"/>
                </a:lnTo>
                <a:lnTo>
                  <a:pt x="1925076" y="6858000"/>
                </a:lnTo>
                <a:lnTo>
                  <a:pt x="1892647" y="6858000"/>
                </a:lnTo>
                <a:lnTo>
                  <a:pt x="0" y="5314276"/>
                </a:lnTo>
                <a:cubicBezTo>
                  <a:pt x="282142" y="3542851"/>
                  <a:pt x="585800" y="1771425"/>
                  <a:pt x="867942" y="0"/>
                </a:cubicBezTo>
                <a:close/>
              </a:path>
            </a:pathLst>
          </a:custGeom>
        </p:spPr>
      </p:pic>
      <p:sp>
        <p:nvSpPr>
          <p:cNvPr id="4" name="Text Placeholder 3"/>
          <p:cNvSpPr>
            <a:spLocks noGrp="1"/>
          </p:cNvSpPr>
          <p:nvPr>
            <p:ph type="body" sz="half" idx="2"/>
          </p:nvPr>
        </p:nvSpPr>
        <p:spPr>
          <a:xfrm>
            <a:off x="1484676" y="6117433"/>
            <a:ext cx="10018711" cy="493712"/>
          </a:xfrm>
        </p:spPr>
        <p:txBody>
          <a:bodyPr/>
          <a:lstStyle/>
          <a:p>
            <a:r>
              <a:rPr lang="en-US" dirty="0" smtClean="0"/>
              <a:t>Total Net Change</a:t>
            </a:r>
            <a:endParaRPr lang="en-US" dirty="0"/>
          </a:p>
        </p:txBody>
      </p:sp>
    </p:spTree>
    <p:extLst>
      <p:ext uri="{BB962C8B-B14F-4D97-AF65-F5344CB8AC3E}">
        <p14:creationId xmlns:p14="http://schemas.microsoft.com/office/powerpoint/2010/main" val="731696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normAutofit lnSpcReduction="10000"/>
          </a:bodyPr>
          <a:lstStyle/>
          <a:p>
            <a:r>
              <a:rPr lang="en-US" dirty="0"/>
              <a:t>So, the data was relatively conflicted, it seemed that noise complaints had an inverse relation to criminality of the zip code. Which is interesting, it either means that there needs to be more outreach to the neighborhoods with more crime so they feel like they can make complaints, or the safer neighborhoods are just a bunch of complainers.</a:t>
            </a:r>
          </a:p>
          <a:p>
            <a:r>
              <a:rPr lang="en-US" dirty="0"/>
              <a:t>I would choose the 10307 zip code because the total number of crimes and noise complaints was the lowest in the </a:t>
            </a:r>
            <a:r>
              <a:rPr lang="en-US" dirty="0" smtClean="0"/>
              <a:t>city at 15 noise complaints and 4740 reported crimes</a:t>
            </a:r>
            <a:endParaRPr lang="en-US" dirty="0"/>
          </a:p>
        </p:txBody>
      </p:sp>
    </p:spTree>
    <p:extLst>
      <p:ext uri="{BB962C8B-B14F-4D97-AF65-F5344CB8AC3E}">
        <p14:creationId xmlns:p14="http://schemas.microsoft.com/office/powerpoint/2010/main" val="102589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Parameters:</a:t>
            </a:r>
            <a:endParaRPr lang="en-US" dirty="0"/>
          </a:p>
        </p:txBody>
      </p:sp>
      <p:sp>
        <p:nvSpPr>
          <p:cNvPr id="3" name="Content Placeholder 2"/>
          <p:cNvSpPr>
            <a:spLocks noGrp="1"/>
          </p:cNvSpPr>
          <p:nvPr>
            <p:ph idx="1"/>
          </p:nvPr>
        </p:nvSpPr>
        <p:spPr/>
        <p:txBody>
          <a:bodyPr/>
          <a:lstStyle/>
          <a:p>
            <a:pPr algn="ctr"/>
            <a:r>
              <a:rPr lang="en-US" dirty="0" smtClean="0"/>
              <a:t>Low Noise Complaints</a:t>
            </a:r>
          </a:p>
          <a:p>
            <a:pPr algn="ctr"/>
            <a:r>
              <a:rPr lang="en-US" dirty="0" smtClean="0"/>
              <a:t>Low Reported Crimes</a:t>
            </a:r>
          </a:p>
          <a:p>
            <a:endParaRPr lang="en-US" dirty="0"/>
          </a:p>
        </p:txBody>
      </p:sp>
    </p:spTree>
    <p:extLst>
      <p:ext uri="{BB962C8B-B14F-4D97-AF65-F5344CB8AC3E}">
        <p14:creationId xmlns:p14="http://schemas.microsoft.com/office/powerpoint/2010/main" val="1155400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2787" y="900113"/>
            <a:ext cx="3549121" cy="1371600"/>
          </a:xfrm>
        </p:spPr>
        <p:txBody>
          <a:bodyPr/>
          <a:lstStyle/>
          <a:p>
            <a:r>
              <a:rPr lang="en-US" dirty="0" smtClean="0"/>
              <a:t>Source:</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61883" y="1385888"/>
            <a:ext cx="7725664" cy="4114409"/>
          </a:xfrm>
        </p:spPr>
      </p:pic>
      <p:sp>
        <p:nvSpPr>
          <p:cNvPr id="4" name="Text Placeholder 3"/>
          <p:cNvSpPr>
            <a:spLocks noGrp="1"/>
          </p:cNvSpPr>
          <p:nvPr>
            <p:ph type="body" sz="half" idx="2"/>
          </p:nvPr>
        </p:nvSpPr>
        <p:spPr>
          <a:xfrm>
            <a:off x="712787" y="2271713"/>
            <a:ext cx="3549121" cy="1828800"/>
          </a:xfrm>
        </p:spPr>
        <p:txBody>
          <a:bodyPr/>
          <a:lstStyle/>
          <a:p>
            <a:r>
              <a:rPr lang="en-US" dirty="0" smtClean="0"/>
              <a:t>311 Complaint Database</a:t>
            </a:r>
          </a:p>
          <a:p>
            <a:r>
              <a:rPr lang="en-US" dirty="0" smtClean="0"/>
              <a:t>NYPD Crime Reports</a:t>
            </a:r>
            <a:endParaRPr lang="en-US" dirty="0"/>
          </a:p>
        </p:txBody>
      </p:sp>
    </p:spTree>
    <p:extLst>
      <p:ext uri="{BB962C8B-B14F-4D97-AF65-F5344CB8AC3E}">
        <p14:creationId xmlns:p14="http://schemas.microsoft.com/office/powerpoint/2010/main" val="599979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a:t>
            </a:r>
            <a:endParaRPr lang="en-US" dirty="0"/>
          </a:p>
        </p:txBody>
      </p:sp>
      <p:sp>
        <p:nvSpPr>
          <p:cNvPr id="3" name="Content Placeholder 2"/>
          <p:cNvSpPr>
            <a:spLocks noGrp="1"/>
          </p:cNvSpPr>
          <p:nvPr>
            <p:ph idx="1"/>
          </p:nvPr>
        </p:nvSpPr>
        <p:spPr/>
        <p:txBody>
          <a:bodyPr/>
          <a:lstStyle/>
          <a:p>
            <a:r>
              <a:rPr lang="en-US" dirty="0" smtClean="0"/>
              <a:t>The max individual file size for </a:t>
            </a:r>
            <a:r>
              <a:rPr lang="en-US" dirty="0" err="1" smtClean="0"/>
              <a:t>git</a:t>
            </a:r>
            <a:r>
              <a:rPr lang="en-US" dirty="0" smtClean="0"/>
              <a:t> is 100mb.</a:t>
            </a:r>
          </a:p>
          <a:p>
            <a:r>
              <a:rPr lang="en-US" dirty="0" smtClean="0"/>
              <a:t>Total size of 311 Database for the year: 1 GB+</a:t>
            </a:r>
          </a:p>
          <a:p>
            <a:r>
              <a:rPr lang="en-US" dirty="0" smtClean="0"/>
              <a:t>Paired down the data base to just residential noise: 200mb+</a:t>
            </a:r>
          </a:p>
          <a:p>
            <a:r>
              <a:rPr lang="en-US" dirty="0" smtClean="0"/>
              <a:t>Paired down the data base to the month of April: 8mb</a:t>
            </a:r>
          </a:p>
          <a:p>
            <a:endParaRPr lang="en-US" dirty="0" smtClean="0"/>
          </a:p>
        </p:txBody>
      </p:sp>
      <p:sp>
        <p:nvSpPr>
          <p:cNvPr id="4" name="Text Placeholder 3"/>
          <p:cNvSpPr>
            <a:spLocks noGrp="1"/>
          </p:cNvSpPr>
          <p:nvPr>
            <p:ph type="body" sz="half" idx="2"/>
          </p:nvPr>
        </p:nvSpPr>
        <p:spPr/>
        <p:txBody>
          <a:bodyPr/>
          <a:lstStyle/>
          <a:p>
            <a:r>
              <a:rPr lang="en-US" dirty="0" smtClean="0"/>
              <a:t>Massive Databases</a:t>
            </a:r>
            <a:endParaRPr lang="en-US" dirty="0"/>
          </a:p>
        </p:txBody>
      </p:sp>
    </p:spTree>
    <p:extLst>
      <p:ext uri="{BB962C8B-B14F-4D97-AF65-F5344CB8AC3E}">
        <p14:creationId xmlns:p14="http://schemas.microsoft.com/office/powerpoint/2010/main" val="2005852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76000"/>
                  <a:satMod val="180000"/>
                </a:schemeClr>
                <a:schemeClr val="bg2">
                  <a:tint val="80000"/>
                  <a:satMod val="120000"/>
                  <a:lumMod val="180000"/>
                </a:schemeClr>
              </a:duotone>
            </a:blip>
            <a:stretch/>
          </a:blipFill>
          <a:ln>
            <a:noFill/>
          </a:ln>
          <a:effectLst/>
        </p:spPr>
      </p:sp>
      <p:grpSp>
        <p:nvGrpSpPr>
          <p:cNvPr id="12" name="Group 11"/>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3"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useBgFill="1">
        <p:nvSpPr>
          <p:cNvPr id="20" name="Rectangle 1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23" name="Rectangle 19"/>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2">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0"/>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2">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7"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8"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9"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30"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1"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2"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5" name="Content Placeholder 4"/>
          <p:cNvPicPr>
            <a:picLocks noGrp="1" noChangeAspect="1"/>
          </p:cNvPicPr>
          <p:nvPr>
            <p:ph idx="1"/>
          </p:nvPr>
        </p:nvPicPr>
        <p:blipFill rotWithShape="1">
          <a:blip r:embed="rId3">
            <a:extLst>
              <a:ext uri="{28A0092B-C50C-407E-A947-70E740481C1C}">
                <a14:useLocalDpi xmlns:a14="http://schemas.microsoft.com/office/drawing/2010/main" val="0"/>
              </a:ext>
            </a:extLst>
          </a:blip>
          <a:srcRect l="25499" t="9091" r="24110" b="-3"/>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ln w="38100">
            <a:noFill/>
          </a:ln>
          <a:effectLst/>
        </p:spPr>
      </p:pic>
      <p:sp>
        <p:nvSpPr>
          <p:cNvPr id="2" name="Title 1"/>
          <p:cNvSpPr>
            <a:spLocks noGrp="1"/>
          </p:cNvSpPr>
          <p:nvPr>
            <p:ph type="title"/>
          </p:nvPr>
        </p:nvSpPr>
        <p:spPr>
          <a:xfrm>
            <a:off x="3962399" y="685800"/>
            <a:ext cx="7345891" cy="1413933"/>
          </a:xfrm>
        </p:spPr>
        <p:txBody>
          <a:bodyPr vert="horz" lIns="91440" tIns="45720" rIns="91440" bIns="45720" rtlCol="0" anchor="ctr">
            <a:normAutofit/>
          </a:bodyPr>
          <a:lstStyle/>
          <a:p>
            <a:r>
              <a:rPr lang="en-US" sz="4000" dirty="0"/>
              <a:t>Problems:</a:t>
            </a:r>
          </a:p>
        </p:txBody>
      </p:sp>
      <p:sp>
        <p:nvSpPr>
          <p:cNvPr id="4" name="Text Placeholder 3"/>
          <p:cNvSpPr>
            <a:spLocks noGrp="1"/>
          </p:cNvSpPr>
          <p:nvPr>
            <p:ph type="body" sz="half" idx="2"/>
          </p:nvPr>
        </p:nvSpPr>
        <p:spPr>
          <a:xfrm>
            <a:off x="3796803" y="1785939"/>
            <a:ext cx="7706220" cy="4005262"/>
          </a:xfrm>
        </p:spPr>
        <p:txBody>
          <a:bodyPr vert="horz" lIns="91440" tIns="45720" rIns="91440" bIns="45720" rtlCol="0" anchor="ctr">
            <a:normAutofit/>
          </a:bodyPr>
          <a:lstStyle/>
          <a:p>
            <a:pPr algn="l">
              <a:buFont typeface="Arial"/>
              <a:buChar char="•"/>
            </a:pPr>
            <a:r>
              <a:rPr lang="en-US" dirty="0"/>
              <a:t>Precincts and Zip </a:t>
            </a:r>
            <a:r>
              <a:rPr lang="en-US" dirty="0" smtClean="0"/>
              <a:t>codes:</a:t>
            </a:r>
          </a:p>
          <a:p>
            <a:pPr algn="l">
              <a:buFont typeface="Arial"/>
              <a:buChar char="•"/>
            </a:pPr>
            <a:r>
              <a:rPr lang="en-US" dirty="0" smtClean="0"/>
              <a:t>I had to manually search zip-codes and enter them into the database.</a:t>
            </a:r>
          </a:p>
          <a:p>
            <a:pPr algn="l">
              <a:buFont typeface="Arial"/>
              <a:buChar char="•"/>
            </a:pPr>
            <a:r>
              <a:rPr lang="en-US" dirty="0" smtClean="0"/>
              <a:t>There wasn’t any databases online linking zip-codes and precincts.</a:t>
            </a:r>
            <a:endParaRPr lang="en-US" dirty="0"/>
          </a:p>
        </p:txBody>
      </p:sp>
    </p:spTree>
    <p:extLst>
      <p:ext uri="{BB962C8B-B14F-4D97-AF65-F5344CB8AC3E}">
        <p14:creationId xmlns:p14="http://schemas.microsoft.com/office/powerpoint/2010/main" val="1770947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Database manipulation:</a:t>
            </a:r>
            <a:endParaRPr lang="en-US" dirty="0"/>
          </a:p>
        </p:txBody>
      </p:sp>
      <p:sp>
        <p:nvSpPr>
          <p:cNvPr id="3" name="Vertical Text Placeholder 2"/>
          <p:cNvSpPr>
            <a:spLocks noGrp="1"/>
          </p:cNvSpPr>
          <p:nvPr>
            <p:ph type="body" orient="vert" idx="1"/>
          </p:nvPr>
        </p:nvSpPr>
        <p:spPr>
          <a:xfrm rot="16200000">
            <a:off x="4830186" y="-661839"/>
            <a:ext cx="3572601" cy="9773075"/>
          </a:xfrm>
        </p:spPr>
        <p:txBody>
          <a:bodyPr/>
          <a:lstStyle/>
          <a:p>
            <a:r>
              <a:rPr lang="en-US" dirty="0" smtClean="0"/>
              <a:t>By using the value counts algorithm I was able to find the amount of incidents with each zip code and precinct.</a:t>
            </a:r>
          </a:p>
          <a:p>
            <a:r>
              <a:rPr lang="en-US" dirty="0" smtClean="0"/>
              <a:t>Calculated and added in Net Change and Total crimes.</a:t>
            </a:r>
            <a:endParaRPr lang="en-US" dirty="0"/>
          </a:p>
        </p:txBody>
      </p:sp>
    </p:spTree>
    <p:extLst>
      <p:ext uri="{BB962C8B-B14F-4D97-AF65-F5344CB8AC3E}">
        <p14:creationId xmlns:p14="http://schemas.microsoft.com/office/powerpoint/2010/main" val="1233336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76000"/>
                  <a:satMod val="180000"/>
                </a:schemeClr>
                <a:schemeClr val="bg2">
                  <a:tint val="80000"/>
                  <a:satMod val="120000"/>
                  <a:lumMod val="180000"/>
                </a:schemeClr>
              </a:duotone>
            </a:blip>
            <a:stretch/>
          </a:blipFill>
          <a:ln>
            <a:noFill/>
          </a:ln>
          <a:effectLst/>
        </p:spPr>
      </p:sp>
      <p:grpSp>
        <p:nvGrpSpPr>
          <p:cNvPr id="12" name="Group 11"/>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3"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grpSp>
        <p:nvGrpSpPr>
          <p:cNvPr id="20" name="Group 19"/>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21"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2"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3"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4"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5"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6"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5" name="Picture Placeholder 4"/>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r="1" b="3714"/>
          <a:stretch/>
        </p:blipFill>
        <p:spPr>
          <a:xfrm>
            <a:off x="796065" y="10"/>
            <a:ext cx="11395934" cy="6857990"/>
          </a:xfrm>
          <a:custGeom>
            <a:avLst/>
            <a:gdLst>
              <a:gd name="connsiteX0" fmla="*/ 867942 w 11395934"/>
              <a:gd name="connsiteY0" fmla="*/ 0 h 6858000"/>
              <a:gd name="connsiteX1" fmla="*/ 1786638 w 11395934"/>
              <a:gd name="connsiteY1" fmla="*/ 0 h 6858000"/>
              <a:gd name="connsiteX2" fmla="*/ 11395934 w 11395934"/>
              <a:gd name="connsiteY2" fmla="*/ 0 h 6858000"/>
              <a:gd name="connsiteX3" fmla="*/ 11395934 w 11395934"/>
              <a:gd name="connsiteY3" fmla="*/ 6858000 h 6858000"/>
              <a:gd name="connsiteX4" fmla="*/ 1925619 w 11395934"/>
              <a:gd name="connsiteY4" fmla="*/ 6858000 h 6858000"/>
              <a:gd name="connsiteX5" fmla="*/ 1924311 w 11395934"/>
              <a:gd name="connsiteY5" fmla="*/ 6820097 h 6858000"/>
              <a:gd name="connsiteX6" fmla="*/ 1925076 w 11395934"/>
              <a:gd name="connsiteY6" fmla="*/ 6858000 h 6858000"/>
              <a:gd name="connsiteX7" fmla="*/ 1892647 w 11395934"/>
              <a:gd name="connsiteY7" fmla="*/ 6858000 h 6858000"/>
              <a:gd name="connsiteX8" fmla="*/ 0 w 11395934"/>
              <a:gd name="connsiteY8" fmla="*/ 5314276 h 6858000"/>
              <a:gd name="connsiteX9" fmla="*/ 867942 w 11395934"/>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95934" h="6858000">
                <a:moveTo>
                  <a:pt x="867942" y="0"/>
                </a:moveTo>
                <a:lnTo>
                  <a:pt x="1786638" y="0"/>
                </a:lnTo>
                <a:lnTo>
                  <a:pt x="11395934" y="0"/>
                </a:lnTo>
                <a:lnTo>
                  <a:pt x="11395934" y="6858000"/>
                </a:lnTo>
                <a:lnTo>
                  <a:pt x="1925619" y="6858000"/>
                </a:lnTo>
                <a:lnTo>
                  <a:pt x="1924311" y="6820097"/>
                </a:lnTo>
                <a:lnTo>
                  <a:pt x="1925076" y="6858000"/>
                </a:lnTo>
                <a:lnTo>
                  <a:pt x="1892647" y="6858000"/>
                </a:lnTo>
                <a:lnTo>
                  <a:pt x="0" y="5314276"/>
                </a:lnTo>
                <a:cubicBezTo>
                  <a:pt x="282142" y="3542851"/>
                  <a:pt x="585800" y="1771425"/>
                  <a:pt x="867942" y="0"/>
                </a:cubicBezTo>
                <a:close/>
              </a:path>
            </a:pathLst>
          </a:custGeom>
        </p:spPr>
      </p:pic>
      <p:sp>
        <p:nvSpPr>
          <p:cNvPr id="4" name="Text Placeholder 3"/>
          <p:cNvSpPr>
            <a:spLocks noGrp="1"/>
          </p:cNvSpPr>
          <p:nvPr>
            <p:ph type="body" sz="half" idx="2"/>
          </p:nvPr>
        </p:nvSpPr>
        <p:spPr>
          <a:xfrm>
            <a:off x="1484676" y="6117433"/>
            <a:ext cx="10018711" cy="493712"/>
          </a:xfrm>
        </p:spPr>
        <p:txBody>
          <a:bodyPr/>
          <a:lstStyle/>
          <a:p>
            <a:r>
              <a:rPr lang="en-US" dirty="0" smtClean="0"/>
              <a:t>Noise Complaints 2016</a:t>
            </a:r>
            <a:endParaRPr lang="en-US" dirty="0"/>
          </a:p>
        </p:txBody>
      </p:sp>
    </p:spTree>
    <p:extLst>
      <p:ext uri="{BB962C8B-B14F-4D97-AF65-F5344CB8AC3E}">
        <p14:creationId xmlns:p14="http://schemas.microsoft.com/office/powerpoint/2010/main" val="1475386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76000"/>
                  <a:satMod val="180000"/>
                </a:schemeClr>
                <a:schemeClr val="bg2">
                  <a:tint val="80000"/>
                  <a:satMod val="120000"/>
                  <a:lumMod val="180000"/>
                </a:schemeClr>
              </a:duotone>
            </a:blip>
            <a:stretch/>
          </a:blipFill>
          <a:ln>
            <a:noFill/>
          </a:ln>
          <a:effectLst/>
        </p:spPr>
      </p:sp>
      <p:grpSp>
        <p:nvGrpSpPr>
          <p:cNvPr id="12" name="Group 11"/>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3"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grpSp>
        <p:nvGrpSpPr>
          <p:cNvPr id="20" name="Group 19"/>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21"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2"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3"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4"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5"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6"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5" name="Picture Placeholder 4"/>
          <p:cNvPicPr>
            <a:picLocks noGrp="1" noChangeAspect="1"/>
          </p:cNvPicPr>
          <p:nvPr>
            <p:ph type="pic" idx="1"/>
          </p:nvPr>
        </p:nvPicPr>
        <p:blipFill>
          <a:blip r:embed="rId3">
            <a:extLst>
              <a:ext uri="{28A0092B-C50C-407E-A947-70E740481C1C}">
                <a14:useLocalDpi xmlns:a14="http://schemas.microsoft.com/office/drawing/2010/main" val="0"/>
              </a:ext>
            </a:extLst>
          </a:blip>
          <a:stretch>
            <a:fillRect/>
          </a:stretch>
        </p:blipFill>
        <p:spPr>
          <a:xfrm>
            <a:off x="785812" y="26204"/>
            <a:ext cx="11426826" cy="6831796"/>
          </a:xfrm>
          <a:custGeom>
            <a:avLst/>
            <a:gdLst>
              <a:gd name="connsiteX0" fmla="*/ 867942 w 11395934"/>
              <a:gd name="connsiteY0" fmla="*/ 0 h 6858000"/>
              <a:gd name="connsiteX1" fmla="*/ 1786638 w 11395934"/>
              <a:gd name="connsiteY1" fmla="*/ 0 h 6858000"/>
              <a:gd name="connsiteX2" fmla="*/ 11395934 w 11395934"/>
              <a:gd name="connsiteY2" fmla="*/ 0 h 6858000"/>
              <a:gd name="connsiteX3" fmla="*/ 11395934 w 11395934"/>
              <a:gd name="connsiteY3" fmla="*/ 6858000 h 6858000"/>
              <a:gd name="connsiteX4" fmla="*/ 1925619 w 11395934"/>
              <a:gd name="connsiteY4" fmla="*/ 6858000 h 6858000"/>
              <a:gd name="connsiteX5" fmla="*/ 1924311 w 11395934"/>
              <a:gd name="connsiteY5" fmla="*/ 6820097 h 6858000"/>
              <a:gd name="connsiteX6" fmla="*/ 1925076 w 11395934"/>
              <a:gd name="connsiteY6" fmla="*/ 6858000 h 6858000"/>
              <a:gd name="connsiteX7" fmla="*/ 1892647 w 11395934"/>
              <a:gd name="connsiteY7" fmla="*/ 6858000 h 6858000"/>
              <a:gd name="connsiteX8" fmla="*/ 0 w 11395934"/>
              <a:gd name="connsiteY8" fmla="*/ 5314276 h 6858000"/>
              <a:gd name="connsiteX9" fmla="*/ 867942 w 11395934"/>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95934" h="6858000">
                <a:moveTo>
                  <a:pt x="867942" y="0"/>
                </a:moveTo>
                <a:lnTo>
                  <a:pt x="1786638" y="0"/>
                </a:lnTo>
                <a:lnTo>
                  <a:pt x="11395934" y="0"/>
                </a:lnTo>
                <a:lnTo>
                  <a:pt x="11395934" y="6858000"/>
                </a:lnTo>
                <a:lnTo>
                  <a:pt x="1925619" y="6858000"/>
                </a:lnTo>
                <a:lnTo>
                  <a:pt x="1924311" y="6820097"/>
                </a:lnTo>
                <a:lnTo>
                  <a:pt x="1925076" y="6858000"/>
                </a:lnTo>
                <a:lnTo>
                  <a:pt x="1892647" y="6858000"/>
                </a:lnTo>
                <a:lnTo>
                  <a:pt x="0" y="5314276"/>
                </a:lnTo>
                <a:cubicBezTo>
                  <a:pt x="282142" y="3542851"/>
                  <a:pt x="585800" y="1771425"/>
                  <a:pt x="867942" y="0"/>
                </a:cubicBezTo>
                <a:close/>
              </a:path>
            </a:pathLst>
          </a:custGeom>
        </p:spPr>
      </p:pic>
      <p:sp>
        <p:nvSpPr>
          <p:cNvPr id="4" name="Text Placeholder 3"/>
          <p:cNvSpPr>
            <a:spLocks noGrp="1"/>
          </p:cNvSpPr>
          <p:nvPr>
            <p:ph type="body" sz="half" idx="2"/>
          </p:nvPr>
        </p:nvSpPr>
        <p:spPr>
          <a:xfrm>
            <a:off x="1484676" y="6117433"/>
            <a:ext cx="10018711" cy="493712"/>
          </a:xfrm>
        </p:spPr>
        <p:txBody>
          <a:bodyPr/>
          <a:lstStyle/>
          <a:p>
            <a:r>
              <a:rPr lang="en-US" dirty="0" smtClean="0"/>
              <a:t>Noise Complaints 2017</a:t>
            </a:r>
            <a:endParaRPr lang="en-US" dirty="0"/>
          </a:p>
        </p:txBody>
      </p:sp>
    </p:spTree>
    <p:extLst>
      <p:ext uri="{BB962C8B-B14F-4D97-AF65-F5344CB8AC3E}">
        <p14:creationId xmlns:p14="http://schemas.microsoft.com/office/powerpoint/2010/main" val="677743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76000"/>
                  <a:satMod val="180000"/>
                </a:schemeClr>
                <a:schemeClr val="bg2">
                  <a:tint val="80000"/>
                  <a:satMod val="120000"/>
                  <a:lumMod val="180000"/>
                </a:schemeClr>
              </a:duotone>
            </a:blip>
            <a:stretch/>
          </a:blipFill>
          <a:ln>
            <a:noFill/>
          </a:ln>
          <a:effectLst/>
        </p:spPr>
      </p:sp>
      <p:grpSp>
        <p:nvGrpSpPr>
          <p:cNvPr id="12" name="Group 11"/>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3"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grpSp>
        <p:nvGrpSpPr>
          <p:cNvPr id="20" name="Group 19"/>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21"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2"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3"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4"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5"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6"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5" name="Picture Placeholder 4"/>
          <p:cNvPicPr>
            <a:picLocks noGrp="1" noChangeAspect="1"/>
          </p:cNvPicPr>
          <p:nvPr>
            <p:ph type="pic" idx="1"/>
          </p:nvPr>
        </p:nvPicPr>
        <p:blipFill>
          <a:blip r:embed="rId3">
            <a:extLst>
              <a:ext uri="{28A0092B-C50C-407E-A947-70E740481C1C}">
                <a14:useLocalDpi xmlns:a14="http://schemas.microsoft.com/office/drawing/2010/main" val="0"/>
              </a:ext>
            </a:extLst>
          </a:blip>
          <a:stretch>
            <a:fillRect/>
          </a:stretch>
        </p:blipFill>
        <p:spPr>
          <a:xfrm>
            <a:off x="796064" y="26204"/>
            <a:ext cx="11395936" cy="6831796"/>
          </a:xfrm>
          <a:custGeom>
            <a:avLst/>
            <a:gdLst>
              <a:gd name="connsiteX0" fmla="*/ 867942 w 11395934"/>
              <a:gd name="connsiteY0" fmla="*/ 0 h 6858000"/>
              <a:gd name="connsiteX1" fmla="*/ 1786638 w 11395934"/>
              <a:gd name="connsiteY1" fmla="*/ 0 h 6858000"/>
              <a:gd name="connsiteX2" fmla="*/ 11395934 w 11395934"/>
              <a:gd name="connsiteY2" fmla="*/ 0 h 6858000"/>
              <a:gd name="connsiteX3" fmla="*/ 11395934 w 11395934"/>
              <a:gd name="connsiteY3" fmla="*/ 6858000 h 6858000"/>
              <a:gd name="connsiteX4" fmla="*/ 1925619 w 11395934"/>
              <a:gd name="connsiteY4" fmla="*/ 6858000 h 6858000"/>
              <a:gd name="connsiteX5" fmla="*/ 1924311 w 11395934"/>
              <a:gd name="connsiteY5" fmla="*/ 6820097 h 6858000"/>
              <a:gd name="connsiteX6" fmla="*/ 1925076 w 11395934"/>
              <a:gd name="connsiteY6" fmla="*/ 6858000 h 6858000"/>
              <a:gd name="connsiteX7" fmla="*/ 1892647 w 11395934"/>
              <a:gd name="connsiteY7" fmla="*/ 6858000 h 6858000"/>
              <a:gd name="connsiteX8" fmla="*/ 0 w 11395934"/>
              <a:gd name="connsiteY8" fmla="*/ 5314276 h 6858000"/>
              <a:gd name="connsiteX9" fmla="*/ 867942 w 11395934"/>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95934" h="6858000">
                <a:moveTo>
                  <a:pt x="867942" y="0"/>
                </a:moveTo>
                <a:lnTo>
                  <a:pt x="1786638" y="0"/>
                </a:lnTo>
                <a:lnTo>
                  <a:pt x="11395934" y="0"/>
                </a:lnTo>
                <a:lnTo>
                  <a:pt x="11395934" y="6858000"/>
                </a:lnTo>
                <a:lnTo>
                  <a:pt x="1925619" y="6858000"/>
                </a:lnTo>
                <a:lnTo>
                  <a:pt x="1924311" y="6820097"/>
                </a:lnTo>
                <a:lnTo>
                  <a:pt x="1925076" y="6858000"/>
                </a:lnTo>
                <a:lnTo>
                  <a:pt x="1892647" y="6858000"/>
                </a:lnTo>
                <a:lnTo>
                  <a:pt x="0" y="5314276"/>
                </a:lnTo>
                <a:cubicBezTo>
                  <a:pt x="282142" y="3542851"/>
                  <a:pt x="585800" y="1771425"/>
                  <a:pt x="867942" y="0"/>
                </a:cubicBezTo>
                <a:close/>
              </a:path>
            </a:pathLst>
          </a:custGeom>
        </p:spPr>
      </p:pic>
      <p:sp>
        <p:nvSpPr>
          <p:cNvPr id="4" name="Text Placeholder 3"/>
          <p:cNvSpPr>
            <a:spLocks noGrp="1"/>
          </p:cNvSpPr>
          <p:nvPr>
            <p:ph type="body" sz="half" idx="2"/>
          </p:nvPr>
        </p:nvSpPr>
        <p:spPr>
          <a:xfrm>
            <a:off x="1484676" y="6117433"/>
            <a:ext cx="10018711" cy="493712"/>
          </a:xfrm>
        </p:spPr>
        <p:txBody>
          <a:bodyPr/>
          <a:lstStyle/>
          <a:p>
            <a:r>
              <a:rPr lang="en-US" dirty="0" smtClean="0"/>
              <a:t>Noise Complaints Net Change</a:t>
            </a:r>
            <a:endParaRPr lang="en-US" dirty="0"/>
          </a:p>
        </p:txBody>
      </p:sp>
    </p:spTree>
    <p:extLst>
      <p:ext uri="{BB962C8B-B14F-4D97-AF65-F5344CB8AC3E}">
        <p14:creationId xmlns:p14="http://schemas.microsoft.com/office/powerpoint/2010/main" val="190620836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95</TotalTime>
  <Words>254</Words>
  <Application>Microsoft Macintosh PowerPoint</Application>
  <PresentationFormat>Widescreen</PresentationFormat>
  <Paragraphs>30</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Calibri</vt:lpstr>
      <vt:lpstr>Corbel</vt:lpstr>
      <vt:lpstr>Arial</vt:lpstr>
      <vt:lpstr>Parallax</vt:lpstr>
      <vt:lpstr>Quiet and Safe: Finding the Best Zip Code</vt:lpstr>
      <vt:lpstr>Parameters:</vt:lpstr>
      <vt:lpstr>Source:</vt:lpstr>
      <vt:lpstr>Problems:</vt:lpstr>
      <vt:lpstr>Problems:</vt:lpstr>
      <vt:lpstr>Database manipulation:</vt:lpstr>
      <vt:lpstr>PowerPoint Presentation</vt:lpstr>
      <vt:lpstr>PowerPoint Presentation</vt:lpstr>
      <vt:lpstr>PowerPoint Presentation</vt:lpstr>
      <vt:lpstr>PowerPoint Presentation</vt:lpstr>
      <vt:lpstr>PowerPoint Presentation</vt:lpstr>
      <vt:lpstr>PowerPoint Presentation</vt:lpstr>
      <vt:lpstr>Conclusions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Quiet and Safe: Finding the Best Zip Code</dc:title>
  <dc:creator>William Cole</dc:creator>
  <cp:lastModifiedBy>William Cole</cp:lastModifiedBy>
  <cp:revision>9</cp:revision>
  <dcterms:created xsi:type="dcterms:W3CDTF">2017-05-15T12:05:36Z</dcterms:created>
  <dcterms:modified xsi:type="dcterms:W3CDTF">2017-05-15T13:40:41Z</dcterms:modified>
</cp:coreProperties>
</file>

<file path=docProps/thumbnail.jpeg>
</file>